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516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617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300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928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55895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4428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图片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232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160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062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047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54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941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6562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5733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51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390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20F523A-7B21-4378-8C6D-F9AE725286B3}" type="datetimeFigureOut">
              <a:rPr lang="zh-CN" altLang="en-US" smtClean="0"/>
              <a:t>2018-7-16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548139FA-77E2-49D1-92A0-0A416B319E3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487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  <p:sldLayoutId id="2147483832" r:id="rId14"/>
    <p:sldLayoutId id="2147483833" r:id="rId15"/>
    <p:sldLayoutId id="2147483834" r:id="rId16"/>
    <p:sldLayoutId id="214748383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7FC0705-AE47-4696-8ADF-0FE4C33E73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0043" y="1998921"/>
            <a:ext cx="9144000" cy="2344480"/>
          </a:xfrm>
        </p:spPr>
        <p:txBody>
          <a:bodyPr>
            <a:normAutofit/>
          </a:bodyPr>
          <a:lstStyle/>
          <a:p>
            <a:pPr algn="ctr"/>
            <a:r>
              <a:rPr lang="zh-CN" altLang="en-US" sz="6700" b="1" dirty="0">
                <a:latin typeface="宋体" panose="02010600030101010101" pitchFamily="2" charset="-122"/>
                <a:ea typeface="宋体" panose="02010600030101010101" pitchFamily="2" charset="-122"/>
              </a:rPr>
              <a:t>全校性公共选修课</a:t>
            </a:r>
            <a:r>
              <a:rPr lang="en-US" altLang="zh-CN" sz="6700" b="1" dirty="0">
                <a:latin typeface="宋体" panose="02010600030101010101" pitchFamily="2" charset="-122"/>
                <a:ea typeface="宋体" panose="02010600030101010101" pitchFamily="2" charset="-122"/>
              </a:rPr>
              <a:t/>
            </a:r>
            <a:br>
              <a:rPr lang="en-US" altLang="zh-CN" sz="6700" b="1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6700" b="1" dirty="0">
                <a:latin typeface="宋体" panose="02010600030101010101" pitchFamily="2" charset="-122"/>
                <a:ea typeface="宋体" panose="02010600030101010101" pitchFamily="2" charset="-122"/>
              </a:rPr>
              <a:t>教师申报流程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15F33B2F-8499-4E80-9476-1FDE480FFC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2737" y="1320507"/>
            <a:ext cx="3387471" cy="678414"/>
          </a:xfrm>
        </p:spPr>
        <p:txBody>
          <a:bodyPr>
            <a:normAutofit/>
          </a:bodyPr>
          <a:lstStyle/>
          <a:p>
            <a:pPr algn="l"/>
            <a:r>
              <a:rPr lang="zh-CN" altLang="en-US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教学一体化服务平台</a:t>
            </a:r>
            <a:endParaRPr lang="zh-CN" altLang="en-US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405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A9E3A23-7A19-4307-8326-87ABFF8469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891" y="679082"/>
            <a:ext cx="9700822" cy="1189476"/>
          </a:xfrm>
        </p:spPr>
        <p:txBody>
          <a:bodyPr>
            <a:norm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1.</a:t>
            </a:r>
            <a:r>
              <a:rPr lang="zh-CN" altLang="zh-CN" sz="2400" b="1" dirty="0">
                <a:solidFill>
                  <a:schemeClr val="bg1"/>
                </a:solidFill>
              </a:rPr>
              <a:t>打开教务管理系统（网</a:t>
            </a:r>
            <a:r>
              <a:rPr lang="en-US" altLang="zh-CN" sz="2400" b="1" dirty="0">
                <a:solidFill>
                  <a:schemeClr val="bg1"/>
                </a:solidFill>
              </a:rPr>
              <a:t>http://jwpt.nxmu.edu.cn/jsxsd/ </a:t>
            </a:r>
            <a:r>
              <a:rPr lang="zh-CN" altLang="zh-CN" sz="2400" b="1" dirty="0">
                <a:solidFill>
                  <a:schemeClr val="bg1"/>
                </a:solidFill>
              </a:rPr>
              <a:t>）</a:t>
            </a:r>
            <a:r>
              <a:rPr lang="zh-CN" altLang="en-US" sz="2400" b="1" dirty="0">
                <a:solidFill>
                  <a:schemeClr val="bg1"/>
                </a:solidFill>
              </a:rPr>
              <a:t>，输入教师一卡通号为用户名（各医院教师账号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请咨询教学办）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6DE7A76D-82EF-4B1C-9DB7-B420BF4F45D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32452" y="1868558"/>
            <a:ext cx="9051235" cy="498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560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724D9B4-B635-4FCE-AD77-62E1079F3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295" y="614899"/>
            <a:ext cx="9706679" cy="644057"/>
          </a:xfrm>
        </p:spPr>
        <p:txBody>
          <a:bodyPr>
            <a:no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2.</a:t>
            </a:r>
            <a:r>
              <a:rPr lang="zh-CN" altLang="en-US" sz="2400" b="1" dirty="0">
                <a:solidFill>
                  <a:schemeClr val="bg1"/>
                </a:solidFill>
              </a:rPr>
              <a:t>登陆后，点击“教学服务”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6C4800B-19A2-4A5A-8B9C-96F47F72C4B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15347" y="1594884"/>
            <a:ext cx="7974419" cy="526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736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9516746A-6D81-4E78-989E-03A8B5FD0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120" y="561074"/>
            <a:ext cx="6313505" cy="1603375"/>
          </a:xfrm>
        </p:spPr>
        <p:txBody>
          <a:bodyPr/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3.</a:t>
            </a:r>
            <a:r>
              <a:rPr lang="zh-CN" altLang="en-US" sz="2400" b="1" dirty="0">
                <a:solidFill>
                  <a:schemeClr val="bg1"/>
                </a:solidFill>
              </a:rPr>
              <a:t>点击 通选开课申请</a:t>
            </a:r>
            <a:r>
              <a:rPr lang="en-US" altLang="zh-CN" sz="2400" b="1" dirty="0">
                <a:solidFill>
                  <a:schemeClr val="bg1"/>
                </a:solidFill>
              </a:rPr>
              <a:t>——</a:t>
            </a:r>
            <a:r>
              <a:rPr lang="zh-CN" altLang="en-US" sz="2400" b="1" dirty="0">
                <a:solidFill>
                  <a:schemeClr val="bg1"/>
                </a:solidFill>
              </a:rPr>
              <a:t>点击 申请</a:t>
            </a:r>
          </a:p>
          <a:p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E24EF57-11DF-48D7-A992-8D525405A8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212" y="1362762"/>
            <a:ext cx="9759535" cy="5495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707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4744436-0528-452D-A152-1CA01FC50C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530" y="546174"/>
            <a:ext cx="10164957" cy="1821342"/>
          </a:xfrm>
        </p:spPr>
        <p:txBody>
          <a:bodyPr/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4.</a:t>
            </a:r>
            <a:r>
              <a:rPr lang="zh-CN" altLang="en-US" sz="2400" b="1" dirty="0">
                <a:solidFill>
                  <a:schemeClr val="bg1"/>
                </a:solidFill>
              </a:rPr>
              <a:t>按照图示要求，填写</a:t>
            </a:r>
            <a:r>
              <a:rPr lang="zh-CN" altLang="en-US" sz="2400" dirty="0">
                <a:solidFill>
                  <a:schemeClr val="bg1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每一项</a:t>
            </a:r>
            <a:r>
              <a:rPr lang="zh-CN" altLang="en-US" sz="2400" b="1" dirty="0">
                <a:solidFill>
                  <a:schemeClr val="bg1"/>
                </a:solidFill>
              </a:rPr>
              <a:t>内容。如对上课年级和上课专业有要求，请在后面一一限定。全部设置完毕，点击“保存并送审”。</a:t>
            </a:r>
          </a:p>
          <a:p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/>
          <a:srcRect r="345" b="3963"/>
          <a:stretch/>
        </p:blipFill>
        <p:spPr>
          <a:xfrm>
            <a:off x="1304544" y="1335912"/>
            <a:ext cx="9424416" cy="5436744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366623" y="5314565"/>
            <a:ext cx="461665" cy="145809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设置学时分配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305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97A2DD47-F9F3-4C87-9AF3-7E84A941C5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8681" y="1483411"/>
            <a:ext cx="7468813" cy="5452234"/>
          </a:xfrm>
          <a:prstGeom prst="rect">
            <a:avLst/>
          </a:prstGeom>
        </p:spPr>
      </p:pic>
      <p:sp>
        <p:nvSpPr>
          <p:cNvPr id="5" name="内容占位符 2">
            <a:extLst>
              <a:ext uri="{FF2B5EF4-FFF2-40B4-BE49-F238E27FC236}">
                <a16:creationId xmlns="" xmlns:a16="http://schemas.microsoft.com/office/drawing/2014/main" id="{9AC54AEB-48BF-4D44-B568-3F79956F1B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530" y="546174"/>
            <a:ext cx="10164957" cy="1821342"/>
          </a:xfrm>
        </p:spPr>
        <p:txBody>
          <a:bodyPr/>
          <a:lstStyle/>
          <a:p>
            <a:r>
              <a:rPr lang="en-US" altLang="zh-CN" sz="2400" b="1" dirty="0">
                <a:solidFill>
                  <a:schemeClr val="bg1"/>
                </a:solidFill>
              </a:rPr>
              <a:t>4.</a:t>
            </a:r>
            <a:r>
              <a:rPr lang="zh-CN" altLang="en-US" sz="2400" b="1" dirty="0">
                <a:solidFill>
                  <a:schemeClr val="bg1"/>
                </a:solidFill>
              </a:rPr>
              <a:t>按照图示要求，填写</a:t>
            </a:r>
            <a:r>
              <a:rPr lang="zh-CN" altLang="en-US" sz="2400" dirty="0">
                <a:solidFill>
                  <a:schemeClr val="bg1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每一项</a:t>
            </a:r>
            <a:r>
              <a:rPr lang="zh-CN" altLang="en-US" sz="2400" b="1" dirty="0">
                <a:solidFill>
                  <a:schemeClr val="bg1"/>
                </a:solidFill>
              </a:rPr>
              <a:t>内容。如对上课年级和上课专业有要求，请在后面一一限定。全部设置完毕，点击“保存并送审”。</a:t>
            </a:r>
          </a:p>
          <a:p>
            <a:endParaRPr lang="zh-CN" altLang="en-US" dirty="0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566704C2-9B96-4D1E-9FF4-8E14CA7896EF}"/>
              </a:ext>
            </a:extLst>
          </p:cNvPr>
          <p:cNvSpPr txBox="1"/>
          <p:nvPr/>
        </p:nvSpPr>
        <p:spPr>
          <a:xfrm>
            <a:off x="1029354" y="1909075"/>
            <a:ext cx="57415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</a:rPr>
              <a:t>注：申报时间截止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至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7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月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19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日</a:t>
            </a:r>
            <a:endParaRPr lang="zh-CN" altLang="en-US" sz="2400" b="1" dirty="0">
              <a:solidFill>
                <a:srgbClr val="FF0000"/>
              </a:solidFill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550422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离子会议室">
  <a:themeElements>
    <a:clrScheme name="离子会议室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离子会议室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离子会议室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501</TotalTime>
  <Words>137</Words>
  <Application>Microsoft Office PowerPoint</Application>
  <PresentationFormat>宽屏</PresentationFormat>
  <Paragraphs>9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华文琥珀</vt:lpstr>
      <vt:lpstr>宋体</vt:lpstr>
      <vt:lpstr>Arial</vt:lpstr>
      <vt:lpstr>Century Gothic</vt:lpstr>
      <vt:lpstr>Wingdings 3</vt:lpstr>
      <vt:lpstr>离子会议室</vt:lpstr>
      <vt:lpstr>全校性公共选修课 教师申报流程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QHQ</dc:creator>
  <cp:lastModifiedBy>QHQ</cp:lastModifiedBy>
  <cp:revision>17</cp:revision>
  <dcterms:created xsi:type="dcterms:W3CDTF">2018-01-08T01:51:45Z</dcterms:created>
  <dcterms:modified xsi:type="dcterms:W3CDTF">2018-07-16T03:00:12Z</dcterms:modified>
</cp:coreProperties>
</file>