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8" r:id="rId3"/>
    <p:sldId id="259" r:id="rId4"/>
    <p:sldId id="260" r:id="rId5"/>
    <p:sldId id="261" r:id="rId6"/>
    <p:sldId id="262" r:id="rId7"/>
    <p:sldId id="264" r:id="rId8"/>
    <p:sldId id="265" r:id="rId9"/>
    <p:sldId id="263" r:id="rId10"/>
    <p:sldId id="305" r:id="rId11"/>
    <p:sldId id="266" r:id="rId12"/>
    <p:sldId id="267" r:id="rId13"/>
    <p:sldId id="269" r:id="rId14"/>
    <p:sldId id="268" r:id="rId15"/>
    <p:sldId id="270" r:id="rId16"/>
    <p:sldId id="304" r:id="rId17"/>
    <p:sldId id="271" r:id="rId18"/>
    <p:sldId id="296" r:id="rId19"/>
  </p:sldIdLst>
  <p:sldSz cx="9144000" cy="6858000" type="screen4x3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DD"/>
    <a:srgbClr val="FF66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浅色样式 2 - 强调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760" autoAdjust="0"/>
    <p:restoredTop sz="94660"/>
  </p:normalViewPr>
  <p:slideViewPr>
    <p:cSldViewPr>
      <p:cViewPr varScale="1">
        <p:scale>
          <a:sx n="76" d="100"/>
          <a:sy n="76" d="100"/>
        </p:scale>
        <p:origin x="-1296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182809-7E3B-4797-B986-99372A9E3F16}" type="datetimeFigureOut">
              <a:rPr lang="zh-CN" altLang="en-US" smtClean="0"/>
              <a:pPr/>
              <a:t>2017-04-19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2C2E3-8C1D-40F6-A409-B55CDF859CD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1225712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0D12B8-C873-4E0D-B5FE-A6ACCA553FF0}" type="datetimeFigureOut">
              <a:rPr lang="zh-CN" altLang="en-US"/>
              <a:pPr>
                <a:defRPr/>
              </a:pPr>
              <a:t>2017-04-19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887523-CE11-4C6C-8312-081C336EB46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3656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3B33A5-35C1-497C-8251-3EA54A1440F8}" type="datetimeFigureOut">
              <a:rPr lang="zh-CN" altLang="en-US"/>
              <a:pPr>
                <a:defRPr/>
              </a:pPr>
              <a:t>2017-04-19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CD8B32-4DED-4FD4-A81A-FBD6A3D4BB8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011303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8D7DA2-0555-48F9-B825-CB71985DC9B8}" type="datetimeFigureOut">
              <a:rPr lang="zh-CN" altLang="en-US"/>
              <a:pPr>
                <a:defRPr/>
              </a:pPr>
              <a:t>2017-04-19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20BD33-103E-428B-BFDB-9536392D4A8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835190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8F0D50-7C7A-4B34-B9B9-6618CACDED7F}" type="datetimeFigureOut">
              <a:rPr lang="zh-CN" altLang="en-US"/>
              <a:pPr>
                <a:defRPr/>
              </a:pPr>
              <a:t>2017-04-19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F663F9-015E-42ED-88BB-184778C9C06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894968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F21C00-743F-4E73-A653-EDB089A26E7C}" type="datetimeFigureOut">
              <a:rPr lang="zh-CN" altLang="en-US"/>
              <a:pPr>
                <a:defRPr/>
              </a:pPr>
              <a:t>2017-04-19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92B04A-DC2D-4ADF-A030-822021458D4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343614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415D75-55AF-49C2-8CF2-20C653EECD2C}" type="datetimeFigureOut">
              <a:rPr lang="zh-CN" altLang="en-US"/>
              <a:pPr>
                <a:defRPr/>
              </a:pPr>
              <a:t>2017-04-19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9CF2B1-556E-4446-B557-B431F6E6F61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344094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586C87-2891-475D-B827-8F228F5C490F}" type="datetimeFigureOut">
              <a:rPr lang="zh-CN" altLang="en-US"/>
              <a:pPr>
                <a:defRPr/>
              </a:pPr>
              <a:t>2017-04-19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2B9AFF-D3BD-4C29-A3C5-16305F53FB6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49297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CB82B3-AF1C-4F0A-AF13-2BB0950F8193}" type="datetimeFigureOut">
              <a:rPr lang="zh-CN" altLang="en-US"/>
              <a:pPr>
                <a:defRPr/>
              </a:pPr>
              <a:t>2017-04-19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8AD02E-9C50-4130-9A38-DF7A9CA6DF9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7938607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C70899-91EE-4F67-904F-05A7055C4B77}" type="datetimeFigureOut">
              <a:rPr lang="zh-CN" altLang="en-US"/>
              <a:pPr>
                <a:defRPr/>
              </a:pPr>
              <a:t>2017-04-19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7B8FC6-4B91-45E2-A77D-400216288FC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0268629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38FF57-1919-4576-A058-F1BB9444BB0A}" type="datetimeFigureOut">
              <a:rPr lang="zh-CN" altLang="en-US"/>
              <a:pPr>
                <a:defRPr/>
              </a:pPr>
              <a:t>2017-04-19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B634E9-E67F-4AF2-8DAC-89BAF0EEDF3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217680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3B89E0-AC6E-46B9-98B3-A5FDC2A3AD23}" type="datetimeFigureOut">
              <a:rPr lang="zh-CN" altLang="en-US"/>
              <a:pPr>
                <a:defRPr/>
              </a:pPr>
              <a:t>2017-04-19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7B42B9-ACE7-4D19-A133-D4156DBA015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819320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8FB21F0-4995-45BA-88A9-6E7A4257BF1B}" type="datetimeFigureOut">
              <a:rPr lang="zh-CN" altLang="en-US"/>
              <a:pPr>
                <a:defRPr/>
              </a:pPr>
              <a:t>2017-04-19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7D4C746B-7D01-4594-B832-3D0FB051D13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registration2@nxpusp.cn" TargetMode="Externa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619672" y="5373216"/>
            <a:ext cx="6264695" cy="503584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宁夏回族自治区人力资源与社会保障厅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74863" y="3500438"/>
            <a:ext cx="4994275" cy="852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0363" y="2435225"/>
            <a:ext cx="8532812" cy="1065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标题 1"/>
          <p:cNvSpPr>
            <a:spLocks noGrp="1"/>
          </p:cNvSpPr>
          <p:nvPr>
            <p:ph type="title"/>
          </p:nvPr>
        </p:nvSpPr>
        <p:spPr>
          <a:xfrm>
            <a:off x="180429" y="44624"/>
            <a:ext cx="7127875" cy="706437"/>
          </a:xfrm>
        </p:spPr>
        <p:txBody>
          <a:bodyPr/>
          <a:lstStyle/>
          <a:p>
            <a:pPr algn="l" eaLnBrk="1" hangingPunct="1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专业技术人员职称申报子平台</a:t>
            </a:r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2017</a:t>
            </a:r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职称申报</a:t>
            </a:r>
          </a:p>
        </p:txBody>
      </p:sp>
      <p:sp>
        <p:nvSpPr>
          <p:cNvPr id="11267" name="TextBox 5"/>
          <p:cNvSpPr txBox="1">
            <a:spLocks noChangeArrowheads="1"/>
          </p:cNvSpPr>
          <p:nvPr/>
        </p:nvSpPr>
        <p:spPr bwMode="auto">
          <a:xfrm>
            <a:off x="7076504" y="6041603"/>
            <a:ext cx="20320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6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★要求特定的浏览器</a:t>
            </a:r>
          </a:p>
        </p:txBody>
      </p:sp>
      <p:pic>
        <p:nvPicPr>
          <p:cNvPr id="11268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81013" y="3755477"/>
            <a:ext cx="8181975" cy="1774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9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81014" y="1157957"/>
            <a:ext cx="8267450" cy="214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标题 1"/>
          <p:cNvSpPr txBox="1">
            <a:spLocks/>
          </p:cNvSpPr>
          <p:nvPr/>
        </p:nvSpPr>
        <p:spPr bwMode="auto">
          <a:xfrm>
            <a:off x="3035300" y="6597650"/>
            <a:ext cx="60007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宁夏专业技术人员职称服务平台    功能与使用</a:t>
            </a:r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</a:t>
            </a:r>
            <a:endParaRPr lang="zh-CN" altLang="en-US" sz="1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560062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标题 1"/>
          <p:cNvSpPr>
            <a:spLocks noGrp="1"/>
          </p:cNvSpPr>
          <p:nvPr>
            <p:ph type="title"/>
          </p:nvPr>
        </p:nvSpPr>
        <p:spPr>
          <a:xfrm>
            <a:off x="180429" y="44624"/>
            <a:ext cx="7127875" cy="706437"/>
          </a:xfrm>
        </p:spPr>
        <p:txBody>
          <a:bodyPr/>
          <a:lstStyle/>
          <a:p>
            <a:pPr algn="l" eaLnBrk="1" hangingPunct="1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专业技术人员职称申报子平台</a:t>
            </a:r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2017</a:t>
            </a:r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新增职称申报</a:t>
            </a:r>
          </a:p>
        </p:txBody>
      </p:sp>
      <p:pic>
        <p:nvPicPr>
          <p:cNvPr id="10244" name="Picture 4" descr="C:\Users\kyh\AppData\Roaming\Tencent\Users\2527496\QQ\WinTemp\RichOle\)@38R9~EUTU]67$Y7]N_UY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54922" y="1027521"/>
            <a:ext cx="3765550" cy="1753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54922" y="3196582"/>
            <a:ext cx="3765550" cy="936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54922" y="4581128"/>
            <a:ext cx="3765550" cy="17229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67544" y="5877272"/>
            <a:ext cx="3634328" cy="584775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★要求每一项都必须</a:t>
            </a:r>
            <a:r>
              <a:rPr lang="zh-CN" altLang="en-US" sz="16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填写</a:t>
            </a:r>
            <a:endParaRPr lang="en-US" altLang="zh-CN" sz="16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6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★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单位必须已经注册并且填写单位全称</a:t>
            </a:r>
            <a:endParaRPr lang="en-US" altLang="zh-CN" sz="16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标题 1"/>
          <p:cNvSpPr txBox="1">
            <a:spLocks/>
          </p:cNvSpPr>
          <p:nvPr/>
        </p:nvSpPr>
        <p:spPr bwMode="auto">
          <a:xfrm>
            <a:off x="3035300" y="6597650"/>
            <a:ext cx="60007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宁夏专业技术人员职称服务平台    功能与使用</a:t>
            </a:r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</a:t>
            </a:r>
            <a:endParaRPr lang="zh-CN" altLang="en-US" sz="1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27" name="Picture 3" descr="C:\Users\kyh\Desktop\QQ图片20170406124536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012159"/>
            <a:ext cx="4536504" cy="4721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标题 1"/>
          <p:cNvSpPr>
            <a:spLocks noGrp="1"/>
          </p:cNvSpPr>
          <p:nvPr>
            <p:ph type="title"/>
          </p:nvPr>
        </p:nvSpPr>
        <p:spPr>
          <a:xfrm>
            <a:off x="180429" y="44624"/>
            <a:ext cx="7127875" cy="706437"/>
          </a:xfrm>
        </p:spPr>
        <p:txBody>
          <a:bodyPr/>
          <a:lstStyle/>
          <a:p>
            <a:pPr algn="l" eaLnBrk="1" hangingPunct="1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专业技术人员职称申报子平台</a:t>
            </a:r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2017</a:t>
            </a:r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申请书填写</a:t>
            </a:r>
          </a:p>
        </p:txBody>
      </p:sp>
      <p:sp>
        <p:nvSpPr>
          <p:cNvPr id="6" name="标题 1"/>
          <p:cNvSpPr txBox="1">
            <a:spLocks/>
          </p:cNvSpPr>
          <p:nvPr/>
        </p:nvSpPr>
        <p:spPr bwMode="auto">
          <a:xfrm>
            <a:off x="3035300" y="6597650"/>
            <a:ext cx="60007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宁夏专业技术人员职称服务平台    功能与使用</a:t>
            </a:r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</a:t>
            </a:r>
            <a:endParaRPr lang="zh-CN" altLang="en-US" sz="1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1" y="908720"/>
            <a:ext cx="8712969" cy="5544616"/>
          </a:xfrm>
          <a:prstGeom prst="rect">
            <a:avLst/>
          </a:prstGeom>
        </p:spPr>
      </p:pic>
      <p:sp>
        <p:nvSpPr>
          <p:cNvPr id="13317" name="TextBox 5"/>
          <p:cNvSpPr txBox="1">
            <a:spLocks noChangeArrowheads="1"/>
          </p:cNvSpPr>
          <p:nvPr/>
        </p:nvSpPr>
        <p:spPr bwMode="auto">
          <a:xfrm>
            <a:off x="7035080" y="5733256"/>
            <a:ext cx="182562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★要求必填项填写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01570" y="908719"/>
            <a:ext cx="8416690" cy="5524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2" name="标题 1"/>
          <p:cNvSpPr>
            <a:spLocks noGrp="1"/>
          </p:cNvSpPr>
          <p:nvPr>
            <p:ph type="title"/>
          </p:nvPr>
        </p:nvSpPr>
        <p:spPr>
          <a:xfrm>
            <a:off x="180429" y="44624"/>
            <a:ext cx="7127875" cy="706437"/>
          </a:xfrm>
        </p:spPr>
        <p:txBody>
          <a:bodyPr/>
          <a:lstStyle/>
          <a:p>
            <a:pPr algn="l" eaLnBrk="1" hangingPunct="1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专业技术人员职称申报子平台</a:t>
            </a:r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2017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申请书填写</a:t>
            </a:r>
          </a:p>
        </p:txBody>
      </p:sp>
      <p:sp>
        <p:nvSpPr>
          <p:cNvPr id="15363" name="TextBox 5"/>
          <p:cNvSpPr txBox="1">
            <a:spLocks noChangeArrowheads="1"/>
          </p:cNvSpPr>
          <p:nvPr/>
        </p:nvSpPr>
        <p:spPr bwMode="auto">
          <a:xfrm>
            <a:off x="7092280" y="6093296"/>
            <a:ext cx="182562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★要求必填项填写</a:t>
            </a:r>
          </a:p>
        </p:txBody>
      </p:sp>
      <p:sp>
        <p:nvSpPr>
          <p:cNvPr id="6" name="标题 1"/>
          <p:cNvSpPr txBox="1">
            <a:spLocks/>
          </p:cNvSpPr>
          <p:nvPr/>
        </p:nvSpPr>
        <p:spPr bwMode="auto">
          <a:xfrm>
            <a:off x="3035300" y="6597650"/>
            <a:ext cx="60007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宁夏专业技术人员职称服务平台    功能与使用</a:t>
            </a:r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</a:t>
            </a:r>
            <a:endParaRPr lang="zh-CN" altLang="en-US" sz="1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标题 1"/>
          <p:cNvSpPr>
            <a:spLocks noGrp="1"/>
          </p:cNvSpPr>
          <p:nvPr>
            <p:ph type="title"/>
          </p:nvPr>
        </p:nvSpPr>
        <p:spPr>
          <a:xfrm>
            <a:off x="180429" y="44624"/>
            <a:ext cx="7127875" cy="706437"/>
          </a:xfrm>
        </p:spPr>
        <p:txBody>
          <a:bodyPr/>
          <a:lstStyle/>
          <a:p>
            <a:pPr algn="l" eaLnBrk="1" hangingPunct="1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专业技术人员职称申报子平台</a:t>
            </a:r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2017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申请书填写</a:t>
            </a:r>
          </a:p>
        </p:txBody>
      </p:sp>
      <p:pic>
        <p:nvPicPr>
          <p:cNvPr id="12292" name="Picture 4" descr="QQ截图2015031321335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04" t="1481" r="1957" b="943"/>
          <a:stretch/>
        </p:blipFill>
        <p:spPr bwMode="auto">
          <a:xfrm>
            <a:off x="0" y="848949"/>
            <a:ext cx="5220072" cy="4884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827782" y="5817458"/>
            <a:ext cx="3672210" cy="707886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★个人基本信息项必须完成</a:t>
            </a:r>
            <a:endParaRPr lang="en-US" altLang="zh-CN" sz="20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★其它项均可视情况选填</a:t>
            </a:r>
          </a:p>
        </p:txBody>
      </p: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5617860" y="980728"/>
            <a:ext cx="2914580" cy="5437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14000"/>
              </a:lnSpc>
              <a:spcBef>
                <a:spcPct val="0"/>
              </a:spcBef>
              <a:buFontTx/>
              <a:buNone/>
            </a:pPr>
            <a:r>
              <a:rPr lang="en-US" altLang="zh-CN" sz="17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01.</a:t>
            </a:r>
            <a:r>
              <a:rPr lang="zh-CN" altLang="en-US" sz="17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个人基本信息</a:t>
            </a:r>
            <a:endParaRPr lang="en-US" altLang="zh-CN" sz="17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14000"/>
              </a:lnSpc>
              <a:spcBef>
                <a:spcPct val="0"/>
              </a:spcBef>
              <a:buFontTx/>
              <a:buNone/>
            </a:pPr>
            <a:r>
              <a:rPr lang="en-US" altLang="zh-CN" sz="17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02.</a:t>
            </a:r>
            <a:r>
              <a:rPr lang="zh-CN" altLang="en-US" sz="17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学历学位情况</a:t>
            </a:r>
            <a:endParaRPr lang="en-US" altLang="zh-CN" sz="17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14000"/>
              </a:lnSpc>
              <a:spcBef>
                <a:spcPct val="0"/>
              </a:spcBef>
              <a:buFontTx/>
              <a:buNone/>
            </a:pPr>
            <a:r>
              <a:rPr lang="en-US" altLang="zh-CN" sz="17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03.</a:t>
            </a:r>
            <a:r>
              <a:rPr lang="zh-CN" altLang="en-US" sz="17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专业技术资格及聘任情况</a:t>
            </a:r>
            <a:endParaRPr lang="en-US" altLang="zh-CN" sz="17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14000"/>
              </a:lnSpc>
              <a:spcBef>
                <a:spcPct val="0"/>
              </a:spcBef>
              <a:buFontTx/>
              <a:buNone/>
            </a:pPr>
            <a:r>
              <a:rPr lang="en-US" altLang="zh-CN" sz="17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04.(</a:t>
            </a:r>
            <a:r>
              <a:rPr lang="zh-CN" altLang="en-US" sz="17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聘</a:t>
            </a:r>
            <a:r>
              <a:rPr lang="en-US" altLang="zh-CN" sz="17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r>
              <a:rPr lang="zh-CN" altLang="en-US" sz="17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任现职期间考核情况</a:t>
            </a:r>
            <a:endParaRPr lang="en-US" altLang="zh-CN" sz="17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14000"/>
              </a:lnSpc>
              <a:spcBef>
                <a:spcPct val="0"/>
              </a:spcBef>
              <a:buFontTx/>
              <a:buNone/>
            </a:pPr>
            <a:r>
              <a:rPr lang="en-US" altLang="zh-CN" sz="17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05.</a:t>
            </a:r>
            <a:r>
              <a:rPr lang="zh-CN" altLang="en-US" sz="17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职称外（汉）语</a:t>
            </a:r>
            <a:endParaRPr lang="en-US" altLang="zh-CN" sz="17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14000"/>
              </a:lnSpc>
              <a:spcBef>
                <a:spcPct val="0"/>
              </a:spcBef>
              <a:buFontTx/>
              <a:buNone/>
            </a:pPr>
            <a:r>
              <a:rPr lang="en-US" altLang="zh-CN" sz="17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06.</a:t>
            </a:r>
            <a:r>
              <a:rPr lang="zh-CN" altLang="en-US" sz="17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计算机应用考试</a:t>
            </a:r>
            <a:endParaRPr lang="en-US" altLang="zh-CN" sz="17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14000"/>
              </a:lnSpc>
              <a:spcBef>
                <a:spcPct val="0"/>
              </a:spcBef>
              <a:buFontTx/>
              <a:buNone/>
            </a:pPr>
            <a:r>
              <a:rPr lang="en-US" altLang="zh-CN" sz="17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07.</a:t>
            </a:r>
            <a:r>
              <a:rPr lang="zh-CN" altLang="en-US" sz="17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继续教育</a:t>
            </a:r>
            <a:endParaRPr lang="en-US" altLang="zh-CN" sz="17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14000"/>
              </a:lnSpc>
              <a:spcBef>
                <a:spcPct val="0"/>
              </a:spcBef>
              <a:buFontTx/>
              <a:buNone/>
            </a:pPr>
            <a:r>
              <a:rPr lang="en-US" altLang="zh-CN" sz="17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08.</a:t>
            </a:r>
            <a:r>
              <a:rPr lang="zh-CN" altLang="en-US" sz="17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主要业绩成果</a:t>
            </a:r>
            <a:endParaRPr lang="en-US" altLang="zh-CN" sz="17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14000"/>
              </a:lnSpc>
              <a:spcBef>
                <a:spcPct val="0"/>
              </a:spcBef>
              <a:buFontTx/>
              <a:buNone/>
            </a:pPr>
            <a:r>
              <a:rPr lang="en-US" altLang="zh-CN" sz="17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09.</a:t>
            </a:r>
            <a:r>
              <a:rPr lang="zh-CN" altLang="en-US" sz="17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获得的知识产权</a:t>
            </a:r>
            <a:endParaRPr lang="en-US" altLang="zh-CN" sz="17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14000"/>
              </a:lnSpc>
              <a:spcBef>
                <a:spcPct val="0"/>
              </a:spcBef>
              <a:buFontTx/>
              <a:buNone/>
            </a:pPr>
            <a:r>
              <a:rPr lang="en-US" altLang="zh-CN" sz="17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10.</a:t>
            </a:r>
            <a:r>
              <a:rPr lang="zh-CN" altLang="en-US" sz="17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发表论文情况</a:t>
            </a:r>
            <a:endParaRPr lang="en-US" altLang="zh-CN" sz="17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14000"/>
              </a:lnSpc>
              <a:spcBef>
                <a:spcPct val="0"/>
              </a:spcBef>
              <a:buFontTx/>
              <a:buNone/>
            </a:pPr>
            <a:r>
              <a:rPr lang="en-US" altLang="zh-CN" sz="17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11.</a:t>
            </a:r>
            <a:r>
              <a:rPr lang="zh-CN" altLang="en-US" sz="17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著（译）作情况</a:t>
            </a:r>
            <a:endParaRPr lang="en-US" altLang="zh-CN" sz="17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14000"/>
              </a:lnSpc>
              <a:spcBef>
                <a:spcPct val="0"/>
              </a:spcBef>
              <a:buFontTx/>
              <a:buNone/>
            </a:pPr>
            <a:r>
              <a:rPr lang="en-US" altLang="zh-CN" sz="17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12.</a:t>
            </a:r>
            <a:r>
              <a:rPr lang="zh-CN" altLang="en-US" sz="17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获得的奖励情况</a:t>
            </a:r>
            <a:endParaRPr lang="en-US" altLang="zh-CN" sz="17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14000"/>
              </a:lnSpc>
              <a:spcBef>
                <a:spcPct val="0"/>
              </a:spcBef>
              <a:buFontTx/>
              <a:buNone/>
            </a:pPr>
            <a:r>
              <a:rPr lang="en-US" altLang="zh-CN" sz="17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13.</a:t>
            </a:r>
            <a:r>
              <a:rPr lang="zh-CN" altLang="en-US" sz="17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担任学术团体职务、</a:t>
            </a:r>
            <a:endParaRPr lang="en-US" altLang="zh-CN" sz="17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14000"/>
              </a:lnSpc>
              <a:spcBef>
                <a:spcPct val="0"/>
              </a:spcBef>
              <a:buFontTx/>
              <a:buNone/>
            </a:pPr>
            <a:r>
              <a:rPr lang="en-US" altLang="zh-CN" sz="17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zh-CN" altLang="en-US" sz="17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社会工作情况</a:t>
            </a:r>
            <a:endParaRPr lang="en-US" altLang="zh-CN" sz="17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14000"/>
              </a:lnSpc>
              <a:spcBef>
                <a:spcPct val="0"/>
              </a:spcBef>
              <a:buFontTx/>
              <a:buNone/>
            </a:pPr>
            <a:r>
              <a:rPr lang="en-US" altLang="zh-CN" sz="17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14.</a:t>
            </a:r>
            <a:r>
              <a:rPr lang="zh-CN" altLang="en-US" sz="17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学习工作经历</a:t>
            </a:r>
            <a:endParaRPr lang="en-US" altLang="zh-CN" sz="17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14000"/>
              </a:lnSpc>
              <a:spcBef>
                <a:spcPct val="0"/>
              </a:spcBef>
              <a:buFontTx/>
              <a:buNone/>
            </a:pPr>
            <a:r>
              <a:rPr lang="en-US" altLang="zh-CN" sz="17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15.</a:t>
            </a:r>
            <a:r>
              <a:rPr lang="zh-CN" altLang="en-US" sz="17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工作情况登记</a:t>
            </a:r>
            <a:endParaRPr lang="en-US" altLang="zh-CN" sz="17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14000"/>
              </a:lnSpc>
              <a:spcBef>
                <a:spcPct val="0"/>
              </a:spcBef>
              <a:buFontTx/>
              <a:buNone/>
            </a:pPr>
            <a:r>
              <a:rPr lang="en-US" altLang="zh-CN" sz="17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16.</a:t>
            </a:r>
            <a:r>
              <a:rPr lang="zh-CN" altLang="en-US" sz="17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业务工作总结</a:t>
            </a:r>
            <a:endParaRPr lang="en-US" altLang="zh-CN" sz="17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14000"/>
              </a:lnSpc>
              <a:spcBef>
                <a:spcPct val="0"/>
              </a:spcBef>
              <a:buFontTx/>
              <a:buNone/>
            </a:pPr>
            <a:r>
              <a:rPr lang="en-US" altLang="zh-CN" sz="17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17.</a:t>
            </a:r>
            <a:r>
              <a:rPr lang="zh-CN" altLang="en-US" sz="17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论文、能力答辩摘要</a:t>
            </a:r>
          </a:p>
        </p:txBody>
      </p:sp>
      <p:sp>
        <p:nvSpPr>
          <p:cNvPr id="7" name="标题 1"/>
          <p:cNvSpPr txBox="1">
            <a:spLocks/>
          </p:cNvSpPr>
          <p:nvPr/>
        </p:nvSpPr>
        <p:spPr bwMode="auto">
          <a:xfrm>
            <a:off x="3035300" y="6597650"/>
            <a:ext cx="60007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宁夏专业技术人员职称服务平台    功能与使用</a:t>
            </a:r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</a:t>
            </a:r>
            <a:endParaRPr lang="zh-CN" altLang="en-US" sz="1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标题 1"/>
          <p:cNvSpPr>
            <a:spLocks noGrp="1"/>
          </p:cNvSpPr>
          <p:nvPr>
            <p:ph type="title"/>
          </p:nvPr>
        </p:nvSpPr>
        <p:spPr>
          <a:xfrm>
            <a:off x="180429" y="44624"/>
            <a:ext cx="7127875" cy="706437"/>
          </a:xfrm>
        </p:spPr>
        <p:txBody>
          <a:bodyPr/>
          <a:lstStyle/>
          <a:p>
            <a:pPr algn="l" eaLnBrk="1" hangingPunct="1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专业技术人员职称申报子平台</a:t>
            </a:r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2017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申请书填写</a:t>
            </a:r>
          </a:p>
        </p:txBody>
      </p:sp>
      <p:pic>
        <p:nvPicPr>
          <p:cNvPr id="16388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711170" y="1268760"/>
            <a:ext cx="7569047" cy="4527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标题 1"/>
          <p:cNvSpPr txBox="1">
            <a:spLocks/>
          </p:cNvSpPr>
          <p:nvPr/>
        </p:nvSpPr>
        <p:spPr bwMode="auto">
          <a:xfrm>
            <a:off x="3035300" y="6597650"/>
            <a:ext cx="60007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宁夏专业技术人员职称服务平台    功能与使用</a:t>
            </a:r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</a:t>
            </a:r>
            <a:endParaRPr lang="zh-CN" altLang="en-US" sz="1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标题 1"/>
          <p:cNvSpPr>
            <a:spLocks noGrp="1"/>
          </p:cNvSpPr>
          <p:nvPr>
            <p:ph type="title"/>
          </p:nvPr>
        </p:nvSpPr>
        <p:spPr>
          <a:xfrm>
            <a:off x="180429" y="44624"/>
            <a:ext cx="7127875" cy="706437"/>
          </a:xfrm>
        </p:spPr>
        <p:txBody>
          <a:bodyPr/>
          <a:lstStyle/>
          <a:p>
            <a:pPr algn="l" eaLnBrk="1" hangingPunct="1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专业技术人员职称申报子平台</a:t>
            </a:r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2017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申请书填写</a:t>
            </a:r>
          </a:p>
        </p:txBody>
      </p:sp>
      <p:pic>
        <p:nvPicPr>
          <p:cNvPr id="16388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827584" y="1268760"/>
            <a:ext cx="7704855" cy="4968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标题 1"/>
          <p:cNvSpPr txBox="1">
            <a:spLocks/>
          </p:cNvSpPr>
          <p:nvPr/>
        </p:nvSpPr>
        <p:spPr bwMode="auto">
          <a:xfrm>
            <a:off x="3035300" y="6597650"/>
            <a:ext cx="60007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宁夏专业技术人员职称服务平台    功能与使用</a:t>
            </a:r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</a:t>
            </a:r>
            <a:endParaRPr lang="zh-CN" altLang="en-US" sz="1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486870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标题 1"/>
          <p:cNvSpPr>
            <a:spLocks noGrp="1"/>
          </p:cNvSpPr>
          <p:nvPr>
            <p:ph type="title"/>
          </p:nvPr>
        </p:nvSpPr>
        <p:spPr>
          <a:xfrm>
            <a:off x="180429" y="44624"/>
            <a:ext cx="7127875" cy="706437"/>
          </a:xfrm>
        </p:spPr>
        <p:txBody>
          <a:bodyPr/>
          <a:lstStyle/>
          <a:p>
            <a:pPr algn="l" eaLnBrk="1" hangingPunct="1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专业技术人员职称申报子平台</a:t>
            </a:r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2017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申请书导出及上报</a:t>
            </a:r>
          </a:p>
        </p:txBody>
      </p:sp>
      <p:sp>
        <p:nvSpPr>
          <p:cNvPr id="17411" name="TextBox 5"/>
          <p:cNvSpPr txBox="1">
            <a:spLocks noChangeArrowheads="1"/>
          </p:cNvSpPr>
          <p:nvPr/>
        </p:nvSpPr>
        <p:spPr bwMode="auto">
          <a:xfrm>
            <a:off x="2796259" y="5899037"/>
            <a:ext cx="383951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★“完成并上报”后个人无法修改申请书</a:t>
            </a:r>
            <a:endParaRPr lang="en-US" altLang="zh-CN" sz="16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★ 被退回的申请书，可修改后再次上报</a:t>
            </a:r>
          </a:p>
        </p:txBody>
      </p:sp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611561" y="908720"/>
            <a:ext cx="7992888" cy="3865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标题 1"/>
          <p:cNvSpPr txBox="1">
            <a:spLocks/>
          </p:cNvSpPr>
          <p:nvPr/>
        </p:nvSpPr>
        <p:spPr bwMode="auto">
          <a:xfrm>
            <a:off x="3035300" y="6597650"/>
            <a:ext cx="60007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宁夏专业技术人员职称服务平台    功能与使用方法</a:t>
            </a:r>
            <a:r>
              <a:rPr lang="en-US" altLang="zh-CN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宁夏大学</a:t>
            </a:r>
            <a:r>
              <a:rPr lang="en-US" altLang="zh-CN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匡银虎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499286" y="5066377"/>
            <a:ext cx="8105162" cy="541460"/>
            <a:chOff x="499286" y="5066377"/>
            <a:chExt cx="8105162" cy="541460"/>
          </a:xfrm>
        </p:grpSpPr>
        <p:sp>
          <p:nvSpPr>
            <p:cNvPr id="2" name="圆角矩形 1"/>
            <p:cNvSpPr/>
            <p:nvPr/>
          </p:nvSpPr>
          <p:spPr>
            <a:xfrm>
              <a:off x="499286" y="5066377"/>
              <a:ext cx="1929959" cy="532876"/>
            </a:xfrm>
            <a:prstGeom prst="roundRect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1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填写资格申报材料</a:t>
              </a:r>
            </a:p>
          </p:txBody>
        </p:sp>
        <p:sp>
          <p:nvSpPr>
            <p:cNvPr id="7" name="圆角矩形 6"/>
            <p:cNvSpPr/>
            <p:nvPr/>
          </p:nvSpPr>
          <p:spPr>
            <a:xfrm>
              <a:off x="3040107" y="5066377"/>
              <a:ext cx="1675907" cy="532876"/>
            </a:xfrm>
            <a:prstGeom prst="roundRect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1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导出资格申报材料</a:t>
              </a:r>
            </a:p>
          </p:txBody>
        </p:sp>
        <p:sp>
          <p:nvSpPr>
            <p:cNvPr id="8" name="圆角矩形 7"/>
            <p:cNvSpPr/>
            <p:nvPr/>
          </p:nvSpPr>
          <p:spPr>
            <a:xfrm>
              <a:off x="5280136" y="5074961"/>
              <a:ext cx="1380096" cy="532876"/>
            </a:xfrm>
            <a:prstGeom prst="round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1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打印申报材料</a:t>
              </a:r>
            </a:p>
          </p:txBody>
        </p:sp>
        <p:sp>
          <p:nvSpPr>
            <p:cNvPr id="9" name="圆角矩形 8"/>
            <p:cNvSpPr/>
            <p:nvPr/>
          </p:nvSpPr>
          <p:spPr>
            <a:xfrm>
              <a:off x="7224352" y="5074961"/>
              <a:ext cx="1380096" cy="532876"/>
            </a:xfrm>
            <a:prstGeom prst="roundRect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1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完成并上报</a:t>
              </a:r>
            </a:p>
          </p:txBody>
        </p:sp>
        <p:sp>
          <p:nvSpPr>
            <p:cNvPr id="3" name="右箭头 2"/>
            <p:cNvSpPr/>
            <p:nvPr/>
          </p:nvSpPr>
          <p:spPr>
            <a:xfrm>
              <a:off x="2555776" y="5197383"/>
              <a:ext cx="360040" cy="288032"/>
            </a:xfrm>
            <a:prstGeom prst="rightArrow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11" name="右箭头 10"/>
            <p:cNvSpPr/>
            <p:nvPr/>
          </p:nvSpPr>
          <p:spPr>
            <a:xfrm>
              <a:off x="4860032" y="5188799"/>
              <a:ext cx="360040" cy="288032"/>
            </a:xfrm>
            <a:prstGeom prst="rightArrow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12" name="右箭头 11"/>
            <p:cNvSpPr/>
            <p:nvPr/>
          </p:nvSpPr>
          <p:spPr>
            <a:xfrm>
              <a:off x="6732240" y="5188799"/>
              <a:ext cx="360040" cy="288032"/>
            </a:xfrm>
            <a:prstGeom prst="rightArrow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 smtClean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457200" y="701824"/>
            <a:ext cx="8229600" cy="1143000"/>
          </a:xfrm>
        </p:spPr>
        <p:txBody>
          <a:bodyPr/>
          <a:lstStyle/>
          <a:p>
            <a:r>
              <a:rPr lang="zh-CN" altLang="en-US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</a:t>
            </a:r>
            <a:r>
              <a:rPr lang="zh-CN" altLang="en-US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结</a:t>
            </a:r>
          </a:p>
        </p:txBody>
      </p:sp>
      <p:sp>
        <p:nvSpPr>
          <p:cNvPr id="6" name="内容占位符 2"/>
          <p:cNvSpPr>
            <a:spLocks noGrp="1"/>
          </p:cNvSpPr>
          <p:nvPr>
            <p:ph idx="1"/>
          </p:nvPr>
        </p:nvSpPr>
        <p:spPr>
          <a:xfrm>
            <a:off x="601216" y="1988840"/>
            <a:ext cx="7859216" cy="3384375"/>
          </a:xfrm>
        </p:spPr>
        <p:txBody>
          <a:bodyPr/>
          <a:lstStyle/>
          <a:p>
            <a:pPr marL="180000" indent="0">
              <a:lnSpc>
                <a:spcPct val="125000"/>
              </a:lnSpc>
              <a:spcBef>
                <a:spcPts val="0"/>
              </a:spcBef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个人申报前单位必须注册并开通评审单位</a:t>
            </a:r>
            <a:endParaRPr lang="en-US" altLang="zh-CN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80000" indent="0">
              <a:lnSpc>
                <a:spcPct val="125000"/>
              </a:lnSpc>
              <a:spcBef>
                <a:spcPts val="0"/>
              </a:spcBef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申请书按步骤填写</a:t>
            </a:r>
            <a:endParaRPr lang="en-US" altLang="zh-CN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80000" indent="0">
              <a:lnSpc>
                <a:spcPct val="125000"/>
              </a:lnSpc>
              <a:spcBef>
                <a:spcPts val="0"/>
              </a:spcBef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填写完成并确认无误后点击上报</a:t>
            </a:r>
            <a:endParaRPr lang="en-US" altLang="zh-CN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80000" indent="0">
              <a:lnSpc>
                <a:spcPct val="125000"/>
              </a:lnSpc>
              <a:spcBef>
                <a:spcPts val="0"/>
              </a:spcBef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上报后无法修改</a:t>
            </a:r>
          </a:p>
        </p:txBody>
      </p:sp>
    </p:spTree>
    <p:extLst>
      <p:ext uri="{BB962C8B-B14F-4D97-AF65-F5344CB8AC3E}">
        <p14:creationId xmlns:p14="http://schemas.microsoft.com/office/powerpoint/2010/main" xmlns="" val="27048187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1"/>
          <p:cNvSpPr>
            <a:spLocks noGrp="1"/>
          </p:cNvSpPr>
          <p:nvPr>
            <p:ph type="title"/>
          </p:nvPr>
        </p:nvSpPr>
        <p:spPr>
          <a:xfrm>
            <a:off x="154707" y="106363"/>
            <a:ext cx="2905125" cy="561975"/>
          </a:xfrm>
        </p:spPr>
        <p:txBody>
          <a:bodyPr/>
          <a:lstStyle/>
          <a:p>
            <a:pPr algn="l" eaLnBrk="1" hangingPunct="1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总体功能介绍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04930" y="3479800"/>
            <a:ext cx="1987550" cy="2757487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385" y="3479800"/>
            <a:ext cx="1963738" cy="275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7" name="标题 1"/>
          <p:cNvSpPr txBox="1">
            <a:spLocks/>
          </p:cNvSpPr>
          <p:nvPr/>
        </p:nvSpPr>
        <p:spPr bwMode="auto">
          <a:xfrm>
            <a:off x="3035300" y="6597650"/>
            <a:ext cx="60007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宁夏专业技术人员职称服务平台    功能与使用</a:t>
            </a:r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</a:t>
            </a:r>
            <a:endParaRPr lang="zh-CN" altLang="en-US" sz="1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2627995" y="1124940"/>
            <a:ext cx="3888011" cy="504056"/>
          </a:xfrm>
          <a:prstGeom prst="round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宁夏专业技术人员职称服务平台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467544" y="2231678"/>
            <a:ext cx="2016224" cy="926495"/>
          </a:xfrm>
          <a:prstGeom prst="round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专业技术人员职称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申报子平台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6850359" y="2231678"/>
            <a:ext cx="2016224" cy="926495"/>
          </a:xfrm>
          <a:prstGeom prst="round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专业技术人员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职称评审子平台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087" name="图片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3303587" y="2420888"/>
            <a:ext cx="2636565" cy="3744416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组合 1"/>
          <p:cNvGrpSpPr/>
          <p:nvPr/>
        </p:nvGrpSpPr>
        <p:grpSpPr>
          <a:xfrm>
            <a:off x="1115616" y="1628775"/>
            <a:ext cx="6925468" cy="609600"/>
            <a:chOff x="1841500" y="1628775"/>
            <a:chExt cx="5473700" cy="609600"/>
          </a:xfrm>
        </p:grpSpPr>
        <p:cxnSp>
          <p:nvCxnSpPr>
            <p:cNvPr id="17" name="肘形连接符 16"/>
            <p:cNvCxnSpPr>
              <a:stCxn id="0" idx="0"/>
              <a:endCxn id="0" idx="0"/>
            </p:cNvCxnSpPr>
            <p:nvPr/>
          </p:nvCxnSpPr>
          <p:spPr>
            <a:xfrm rot="5400000" flipH="1" flipV="1">
              <a:off x="4572000" y="-504825"/>
              <a:ext cx="12700" cy="5473700"/>
            </a:xfrm>
            <a:prstGeom prst="bentConnector3">
              <a:avLst>
                <a:gd name="adj1" fmla="val 217500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>
              <a:endCxn id="0" idx="2"/>
            </p:cNvCxnSpPr>
            <p:nvPr/>
          </p:nvCxnSpPr>
          <p:spPr>
            <a:xfrm flipV="1">
              <a:off x="4572000" y="1628775"/>
              <a:ext cx="0" cy="3302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8313" y="1412776"/>
            <a:ext cx="8229600" cy="1143000"/>
          </a:xfrm>
        </p:spPr>
        <p:txBody>
          <a:bodyPr/>
          <a:lstStyle/>
          <a:p>
            <a:pPr eaLnBrk="1" hangingPunct="1"/>
            <a:r>
              <a:rPr lang="zh-CN" altLang="en-US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专业技术人员职称申报子平台</a:t>
            </a:r>
          </a:p>
        </p:txBody>
      </p:sp>
      <p:sp>
        <p:nvSpPr>
          <p:cNvPr id="3" name="圆角矩形 2"/>
          <p:cNvSpPr/>
          <p:nvPr/>
        </p:nvSpPr>
        <p:spPr>
          <a:xfrm>
            <a:off x="468314" y="3419326"/>
            <a:ext cx="1345926" cy="1593850"/>
          </a:xfrm>
          <a:prstGeom prst="roundRect">
            <a:avLst>
              <a:gd name="adj" fmla="val 12204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申请人注册</a:t>
            </a:r>
          </a:p>
        </p:txBody>
      </p:sp>
      <p:sp>
        <p:nvSpPr>
          <p:cNvPr id="9" name="圆角矩形 8"/>
          <p:cNvSpPr/>
          <p:nvPr/>
        </p:nvSpPr>
        <p:spPr>
          <a:xfrm>
            <a:off x="2411760" y="3486646"/>
            <a:ext cx="2304256" cy="585390"/>
          </a:xfrm>
          <a:prstGeom prst="roundRect">
            <a:avLst>
              <a:gd name="adj" fmla="val 12204"/>
            </a:avLst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完善个人基本信息</a:t>
            </a:r>
          </a:p>
        </p:txBody>
      </p:sp>
      <p:sp>
        <p:nvSpPr>
          <p:cNvPr id="10" name="圆角矩形 9"/>
          <p:cNvSpPr/>
          <p:nvPr/>
        </p:nvSpPr>
        <p:spPr>
          <a:xfrm>
            <a:off x="2411760" y="4427438"/>
            <a:ext cx="2304256" cy="585390"/>
          </a:xfrm>
          <a:prstGeom prst="roundRect">
            <a:avLst>
              <a:gd name="adj" fmla="val 12204"/>
            </a:avLst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在线填写申报表</a:t>
            </a:r>
          </a:p>
        </p:txBody>
      </p:sp>
      <p:sp>
        <p:nvSpPr>
          <p:cNvPr id="11" name="圆角矩形 10"/>
          <p:cNvSpPr/>
          <p:nvPr/>
        </p:nvSpPr>
        <p:spPr>
          <a:xfrm>
            <a:off x="5292849" y="3419326"/>
            <a:ext cx="1511399" cy="1593850"/>
          </a:xfrm>
          <a:prstGeom prst="roundRect">
            <a:avLst>
              <a:gd name="adj" fmla="val 12204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导出申报材料</a:t>
            </a:r>
            <a:endParaRPr lang="en-US" altLang="zh-CN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打印申报材料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7380312" y="3419326"/>
            <a:ext cx="1296144" cy="1593850"/>
          </a:xfrm>
          <a:prstGeom prst="roundRect">
            <a:avLst>
              <a:gd name="adj" fmla="val 12204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完成上报</a:t>
            </a:r>
          </a:p>
        </p:txBody>
      </p:sp>
      <p:sp>
        <p:nvSpPr>
          <p:cNvPr id="13" name="右箭头 12"/>
          <p:cNvSpPr/>
          <p:nvPr/>
        </p:nvSpPr>
        <p:spPr>
          <a:xfrm>
            <a:off x="1907704" y="3563341"/>
            <a:ext cx="432048" cy="432000"/>
          </a:xfrm>
          <a:prstGeom prst="rightArrow">
            <a:avLst/>
          </a:prstGeom>
          <a:ln/>
        </p:spPr>
        <p:style>
          <a:lnRef idx="0">
            <a:schemeClr val="accent5"/>
          </a:lnRef>
          <a:fillRef idx="1001">
            <a:schemeClr val="lt2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 smtClean="0">
              <a:solidFill>
                <a:schemeClr val="tx1"/>
              </a:solidFill>
            </a:endParaRPr>
          </a:p>
        </p:txBody>
      </p:sp>
      <p:sp>
        <p:nvSpPr>
          <p:cNvPr id="16" name="右箭头 15"/>
          <p:cNvSpPr/>
          <p:nvPr/>
        </p:nvSpPr>
        <p:spPr>
          <a:xfrm>
            <a:off x="4788024" y="4504133"/>
            <a:ext cx="432048" cy="432000"/>
          </a:xfrm>
          <a:prstGeom prst="rightArrow">
            <a:avLst/>
          </a:prstGeom>
          <a:ln/>
        </p:spPr>
        <p:style>
          <a:lnRef idx="0">
            <a:schemeClr val="accent5"/>
          </a:lnRef>
          <a:fillRef idx="1001">
            <a:schemeClr val="lt2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 smtClean="0">
              <a:solidFill>
                <a:schemeClr val="tx1"/>
              </a:solidFill>
            </a:endParaRPr>
          </a:p>
        </p:txBody>
      </p:sp>
      <p:sp>
        <p:nvSpPr>
          <p:cNvPr id="17" name="下箭头 16"/>
          <p:cNvSpPr/>
          <p:nvPr/>
        </p:nvSpPr>
        <p:spPr>
          <a:xfrm>
            <a:off x="3162672" y="4098163"/>
            <a:ext cx="802432" cy="292720"/>
          </a:xfrm>
          <a:prstGeom prst="downArrow">
            <a:avLst/>
          </a:prstGeom>
          <a:ln/>
        </p:spPr>
        <p:style>
          <a:lnRef idx="0">
            <a:schemeClr val="accent5"/>
          </a:lnRef>
          <a:fillRef idx="1001">
            <a:schemeClr val="lt2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 smtClean="0">
              <a:solidFill>
                <a:schemeClr val="tx1"/>
              </a:solidFill>
            </a:endParaRPr>
          </a:p>
        </p:txBody>
      </p:sp>
      <p:sp>
        <p:nvSpPr>
          <p:cNvPr id="19" name="右箭头 18"/>
          <p:cNvSpPr/>
          <p:nvPr/>
        </p:nvSpPr>
        <p:spPr>
          <a:xfrm>
            <a:off x="6876256" y="3853867"/>
            <a:ext cx="432048" cy="724768"/>
          </a:xfrm>
          <a:prstGeom prst="rightArrow">
            <a:avLst/>
          </a:prstGeom>
          <a:ln/>
        </p:spPr>
        <p:style>
          <a:lnRef idx="0">
            <a:schemeClr val="accent5"/>
          </a:lnRef>
          <a:fillRef idx="1001">
            <a:schemeClr val="lt2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标题 1"/>
          <p:cNvSpPr>
            <a:spLocks noGrp="1"/>
          </p:cNvSpPr>
          <p:nvPr>
            <p:ph type="title"/>
          </p:nvPr>
        </p:nvSpPr>
        <p:spPr>
          <a:xfrm>
            <a:off x="168944" y="44624"/>
            <a:ext cx="6491288" cy="706437"/>
          </a:xfrm>
        </p:spPr>
        <p:txBody>
          <a:bodyPr/>
          <a:lstStyle/>
          <a:p>
            <a:pPr algn="l" eaLnBrk="1" hangingPunct="1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专业技术人员职称申报子平台</a:t>
            </a:r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2017</a:t>
            </a:r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申请人注册</a:t>
            </a:r>
          </a:p>
        </p:txBody>
      </p:sp>
      <p:pic>
        <p:nvPicPr>
          <p:cNvPr id="614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2233617" y="804655"/>
            <a:ext cx="4316725" cy="57303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48" name="TextBox 5"/>
          <p:cNvSpPr txBox="1">
            <a:spLocks noChangeArrowheads="1"/>
          </p:cNvSpPr>
          <p:nvPr/>
        </p:nvSpPr>
        <p:spPr bwMode="auto">
          <a:xfrm>
            <a:off x="532415" y="5837202"/>
            <a:ext cx="295946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★所有信息要求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真实有效</a:t>
            </a:r>
          </a:p>
        </p:txBody>
      </p:sp>
      <p:sp>
        <p:nvSpPr>
          <p:cNvPr id="5" name="标题 1"/>
          <p:cNvSpPr txBox="1">
            <a:spLocks/>
          </p:cNvSpPr>
          <p:nvPr/>
        </p:nvSpPr>
        <p:spPr bwMode="auto">
          <a:xfrm>
            <a:off x="3035300" y="6597650"/>
            <a:ext cx="60007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宁夏专业技术人员职称服务平台    功能与使用</a:t>
            </a:r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</a:t>
            </a:r>
            <a:endParaRPr lang="zh-CN" altLang="en-US" sz="1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755576" y="1412776"/>
            <a:ext cx="7272808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0" name="标题 1"/>
          <p:cNvSpPr>
            <a:spLocks noGrp="1"/>
          </p:cNvSpPr>
          <p:nvPr>
            <p:ph type="title"/>
          </p:nvPr>
        </p:nvSpPr>
        <p:spPr>
          <a:xfrm>
            <a:off x="168944" y="44624"/>
            <a:ext cx="6491288" cy="706437"/>
          </a:xfrm>
        </p:spPr>
        <p:txBody>
          <a:bodyPr/>
          <a:lstStyle/>
          <a:p>
            <a:pPr algn="l" eaLnBrk="1" hangingPunct="1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专业技术人员职称申报子平台</a:t>
            </a:r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2017</a:t>
            </a:r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申请人登录</a:t>
            </a:r>
          </a:p>
        </p:txBody>
      </p:sp>
      <p:sp>
        <p:nvSpPr>
          <p:cNvPr id="7171" name="TextBox 5"/>
          <p:cNvSpPr txBox="1">
            <a:spLocks noChangeArrowheads="1"/>
          </p:cNvSpPr>
          <p:nvPr/>
        </p:nvSpPr>
        <p:spPr bwMode="auto">
          <a:xfrm>
            <a:off x="3280865" y="6021288"/>
            <a:ext cx="249299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★要求特定的浏览器</a:t>
            </a:r>
          </a:p>
        </p:txBody>
      </p:sp>
      <p:sp>
        <p:nvSpPr>
          <p:cNvPr id="7" name="标题 1"/>
          <p:cNvSpPr txBox="1">
            <a:spLocks/>
          </p:cNvSpPr>
          <p:nvPr/>
        </p:nvSpPr>
        <p:spPr bwMode="auto">
          <a:xfrm>
            <a:off x="3035300" y="6597650"/>
            <a:ext cx="60007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宁夏专业技术人员职称服务平台    功能与使用</a:t>
            </a:r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</a:t>
            </a:r>
            <a:endParaRPr lang="zh-CN" altLang="en-US" sz="1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标题 1"/>
          <p:cNvSpPr>
            <a:spLocks noGrp="1"/>
          </p:cNvSpPr>
          <p:nvPr>
            <p:ph type="title"/>
          </p:nvPr>
        </p:nvSpPr>
        <p:spPr>
          <a:xfrm>
            <a:off x="168944" y="31187"/>
            <a:ext cx="6491288" cy="706437"/>
          </a:xfrm>
        </p:spPr>
        <p:txBody>
          <a:bodyPr/>
          <a:lstStyle/>
          <a:p>
            <a:pPr algn="l" eaLnBrk="1" hangingPunct="1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专业技术人员职称申报子平台</a:t>
            </a:r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2017</a:t>
            </a:r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密码找回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323528" y="1554210"/>
            <a:ext cx="2607489" cy="3386958"/>
            <a:chOff x="323528" y="1554210"/>
            <a:chExt cx="2607489" cy="3891014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3538" t="9963" r="58663" b="5693"/>
            <a:stretch/>
          </p:blipFill>
          <p:spPr>
            <a:xfrm>
              <a:off x="323528" y="1554210"/>
              <a:ext cx="2607489" cy="3891014"/>
            </a:xfrm>
            <a:prstGeom prst="rect">
              <a:avLst/>
            </a:prstGeom>
          </p:spPr>
        </p:pic>
        <p:sp>
          <p:nvSpPr>
            <p:cNvPr id="6" name="文本框 5"/>
            <p:cNvSpPr txBox="1"/>
            <p:nvPr/>
          </p:nvSpPr>
          <p:spPr>
            <a:xfrm>
              <a:off x="1073274" y="4941168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FF66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短信找回</a:t>
              </a:r>
              <a:endParaRPr lang="zh-CN" altLang="en-US" b="1" dirty="0">
                <a:solidFill>
                  <a:srgbClr val="FF66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3205825" y="1551126"/>
            <a:ext cx="2661812" cy="3390042"/>
            <a:chOff x="3205825" y="1551126"/>
            <a:chExt cx="2661812" cy="3894098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3538" t="9963" r="57875" b="5624"/>
            <a:stretch/>
          </p:blipFill>
          <p:spPr>
            <a:xfrm>
              <a:off x="3205825" y="1551126"/>
              <a:ext cx="2661812" cy="3894098"/>
            </a:xfrm>
            <a:prstGeom prst="rect">
              <a:avLst/>
            </a:prstGeom>
          </p:spPr>
        </p:pic>
        <p:sp>
          <p:nvSpPr>
            <p:cNvPr id="7" name="文本框 6"/>
            <p:cNvSpPr txBox="1"/>
            <p:nvPr/>
          </p:nvSpPr>
          <p:spPr>
            <a:xfrm>
              <a:off x="3982733" y="4941168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FF66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邮件找回</a:t>
              </a:r>
              <a:endParaRPr lang="zh-CN" altLang="en-US" b="1" dirty="0">
                <a:solidFill>
                  <a:srgbClr val="FF66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6116323" y="1554209"/>
            <a:ext cx="2632142" cy="3386959"/>
            <a:chOff x="6116323" y="1554209"/>
            <a:chExt cx="2632142" cy="3891015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2751" t="9964" r="59093" b="5693"/>
            <a:stretch/>
          </p:blipFill>
          <p:spPr>
            <a:xfrm>
              <a:off x="6116323" y="1554209"/>
              <a:ext cx="2632142" cy="3891015"/>
            </a:xfrm>
            <a:prstGeom prst="rect">
              <a:avLst/>
            </a:prstGeom>
          </p:spPr>
        </p:pic>
        <p:sp>
          <p:nvSpPr>
            <p:cNvPr id="8" name="文本框 7"/>
            <p:cNvSpPr txBox="1"/>
            <p:nvPr/>
          </p:nvSpPr>
          <p:spPr>
            <a:xfrm>
              <a:off x="6647564" y="4941168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FF66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注册信息找回</a:t>
              </a:r>
              <a:endParaRPr lang="zh-CN" altLang="en-US" b="1" dirty="0">
                <a:solidFill>
                  <a:srgbClr val="FF66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323528" y="1551126"/>
            <a:ext cx="2607489" cy="339004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 smtClean="0">
              <a:solidFill>
                <a:schemeClr val="tx1"/>
              </a:solidFill>
            </a:endParaRPr>
          </a:p>
        </p:txBody>
      </p:sp>
      <p:sp>
        <p:nvSpPr>
          <p:cNvPr id="20" name="标题 1"/>
          <p:cNvSpPr txBox="1">
            <a:spLocks/>
          </p:cNvSpPr>
          <p:nvPr/>
        </p:nvSpPr>
        <p:spPr bwMode="auto">
          <a:xfrm>
            <a:off x="3035300" y="6597650"/>
            <a:ext cx="60007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宁夏专业技术人员职称服务平台    功能与使用</a:t>
            </a:r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</a:t>
            </a:r>
            <a:endParaRPr lang="zh-CN" altLang="en-US" sz="1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23528" y="5216061"/>
            <a:ext cx="859722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★人工找回密码方法：</a:t>
            </a:r>
            <a:endParaRPr lang="zh-CN" altLang="en-US" sz="1600" dirty="0"/>
          </a:p>
          <a:p>
            <a:r>
              <a:rPr lang="zh-CN" altLang="en-US" sz="1400" dirty="0"/>
              <a:t> </a:t>
            </a:r>
            <a:r>
              <a:rPr lang="zh-CN" altLang="en-US" sz="1400" dirty="0" smtClean="0"/>
              <a:t>       </a:t>
            </a:r>
            <a:r>
              <a:rPr lang="zh-CN" altLang="en-US" sz="1600" dirty="0" smtClean="0"/>
              <a:t>将个人</a:t>
            </a:r>
            <a:r>
              <a:rPr lang="zh-CN" altLang="en-US" sz="1600" dirty="0"/>
              <a:t>基本信息（包括：本人姓名、本人身份证号、本人手机号码、本人电子邮箱地址</a:t>
            </a:r>
            <a:r>
              <a:rPr lang="zh-CN" altLang="en-US" sz="1600" dirty="0" smtClean="0"/>
              <a:t>）</a:t>
            </a:r>
            <a:endParaRPr lang="en-US" altLang="zh-CN" sz="1600" dirty="0" smtClean="0"/>
          </a:p>
          <a:p>
            <a:r>
              <a:rPr lang="zh-CN" altLang="en-US" sz="1600" dirty="0" smtClean="0"/>
              <a:t>以及</a:t>
            </a:r>
            <a:r>
              <a:rPr lang="zh-CN" altLang="en-US" sz="1600" dirty="0"/>
              <a:t>本人</a:t>
            </a:r>
            <a:r>
              <a:rPr lang="zh-CN" altLang="en-US" sz="1600" dirty="0" smtClean="0"/>
              <a:t>身份证的</a:t>
            </a:r>
            <a:r>
              <a:rPr lang="zh-CN" altLang="en-US" sz="1600" dirty="0"/>
              <a:t>正反面照片，发送</a:t>
            </a:r>
            <a:r>
              <a:rPr lang="zh-CN" altLang="en-US" sz="1600" dirty="0" smtClean="0"/>
              <a:t>到  </a:t>
            </a:r>
            <a:r>
              <a:rPr lang="en-US" altLang="zh-CN" sz="1600" dirty="0" smtClean="0">
                <a:hlinkClick r:id="rId5"/>
              </a:rPr>
              <a:t>registration2@nxpusp.cn</a:t>
            </a:r>
            <a:r>
              <a:rPr lang="en-US" altLang="zh-CN" sz="1600" dirty="0" smtClean="0"/>
              <a:t> </a:t>
            </a:r>
            <a:r>
              <a:rPr lang="zh-CN" altLang="en-US" sz="1600" dirty="0" smtClean="0"/>
              <a:t>邮箱</a:t>
            </a:r>
            <a:r>
              <a:rPr lang="zh-CN" altLang="en-US" sz="1600" dirty="0"/>
              <a:t>中</a:t>
            </a:r>
            <a:r>
              <a:rPr lang="zh-CN" altLang="en-US" sz="1600" dirty="0" smtClean="0"/>
              <a:t>，后台</a:t>
            </a:r>
            <a:r>
              <a:rPr lang="zh-CN" altLang="en-US" sz="1600" dirty="0"/>
              <a:t>工作人员会</a:t>
            </a:r>
            <a:r>
              <a:rPr lang="zh-CN" altLang="en-US" sz="1600" dirty="0" smtClean="0"/>
              <a:t>在</a:t>
            </a:r>
            <a:endParaRPr lang="en-US" altLang="zh-CN" sz="1600" dirty="0" smtClean="0"/>
          </a:p>
          <a:p>
            <a:r>
              <a:rPr lang="zh-CN" altLang="en-US" sz="1600" dirty="0" smtClean="0">
                <a:solidFill>
                  <a:schemeClr val="accent2"/>
                </a:solidFill>
              </a:rPr>
              <a:t>三</a:t>
            </a:r>
            <a:r>
              <a:rPr lang="zh-CN" altLang="en-US" sz="1600" dirty="0">
                <a:solidFill>
                  <a:schemeClr val="accent2"/>
                </a:solidFill>
              </a:rPr>
              <a:t>个工作日内</a:t>
            </a:r>
            <a:r>
              <a:rPr lang="zh-CN" altLang="en-US" sz="1600" dirty="0" smtClean="0"/>
              <a:t>，校验</a:t>
            </a:r>
            <a:r>
              <a:rPr lang="zh-CN" altLang="en-US" sz="1600" dirty="0"/>
              <a:t>您发送的</a:t>
            </a:r>
            <a:r>
              <a:rPr lang="zh-CN" altLang="en-US" sz="1600" dirty="0" smtClean="0"/>
              <a:t>信息并且</a:t>
            </a:r>
            <a:r>
              <a:rPr lang="zh-CN" altLang="en-US" sz="1600" dirty="0"/>
              <a:t>重置您的密码</a:t>
            </a:r>
            <a:r>
              <a:rPr lang="zh-CN" altLang="en-US" sz="1600" dirty="0" smtClean="0"/>
              <a:t>。重置</a:t>
            </a:r>
            <a:r>
              <a:rPr lang="zh-CN" altLang="en-US" sz="1600" dirty="0"/>
              <a:t>的密码将发回到您的电子邮箱中。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标题 1"/>
          <p:cNvSpPr>
            <a:spLocks noGrp="1"/>
          </p:cNvSpPr>
          <p:nvPr>
            <p:ph type="title"/>
          </p:nvPr>
        </p:nvSpPr>
        <p:spPr>
          <a:xfrm>
            <a:off x="180702" y="44624"/>
            <a:ext cx="5759450" cy="706437"/>
          </a:xfrm>
        </p:spPr>
        <p:txBody>
          <a:bodyPr/>
          <a:lstStyle/>
          <a:p>
            <a:pPr algn="l" eaLnBrk="1" hangingPunct="1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专业技术人员职称申报子平台</a:t>
            </a:r>
            <a:r>
              <a:rPr lang="en-US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主页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35496" y="836713"/>
            <a:ext cx="9036496" cy="5596308"/>
            <a:chOff x="0" y="764705"/>
            <a:chExt cx="9036496" cy="5596308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0" y="764705"/>
              <a:ext cx="9036496" cy="5522806"/>
            </a:xfrm>
            <a:prstGeom prst="rect">
              <a:avLst/>
            </a:prstGeom>
          </p:spPr>
        </p:pic>
        <p:sp>
          <p:nvSpPr>
            <p:cNvPr id="9219" name="TextBox 5"/>
            <p:cNvSpPr txBox="1">
              <a:spLocks noChangeArrowheads="1"/>
            </p:cNvSpPr>
            <p:nvPr/>
          </p:nvSpPr>
          <p:spPr bwMode="auto">
            <a:xfrm>
              <a:off x="6876256" y="6021288"/>
              <a:ext cx="2032000" cy="33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16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★要求特定的浏览器</a:t>
              </a:r>
            </a:p>
          </p:txBody>
        </p:sp>
      </p:grpSp>
      <p:sp>
        <p:nvSpPr>
          <p:cNvPr id="6" name="标题 1"/>
          <p:cNvSpPr txBox="1">
            <a:spLocks/>
          </p:cNvSpPr>
          <p:nvPr/>
        </p:nvSpPr>
        <p:spPr bwMode="auto">
          <a:xfrm>
            <a:off x="3035300" y="6597650"/>
            <a:ext cx="60007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宁夏专业技术人员职称服务平台    功能与使用</a:t>
            </a:r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</a:t>
            </a:r>
            <a:endParaRPr lang="zh-CN" altLang="en-US" sz="1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标题 1"/>
          <p:cNvSpPr>
            <a:spLocks noGrp="1"/>
          </p:cNvSpPr>
          <p:nvPr>
            <p:ph type="title"/>
          </p:nvPr>
        </p:nvSpPr>
        <p:spPr>
          <a:xfrm>
            <a:off x="180429" y="44624"/>
            <a:ext cx="7127875" cy="706437"/>
          </a:xfrm>
        </p:spPr>
        <p:txBody>
          <a:bodyPr/>
          <a:lstStyle/>
          <a:p>
            <a:pPr algn="l" eaLnBrk="1" hangingPunct="1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专业技术人员职称申报子平台</a:t>
            </a:r>
            <a:r>
              <a:rPr lang="en-US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完善个人基本信息</a:t>
            </a:r>
          </a:p>
        </p:txBody>
      </p:sp>
      <p:sp>
        <p:nvSpPr>
          <p:cNvPr id="5" name="标题 1"/>
          <p:cNvSpPr txBox="1">
            <a:spLocks/>
          </p:cNvSpPr>
          <p:nvPr/>
        </p:nvSpPr>
        <p:spPr bwMode="auto">
          <a:xfrm>
            <a:off x="3035300" y="6597650"/>
            <a:ext cx="60007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宁夏专业技术人员职称服务平台    功能与使用</a:t>
            </a:r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</a:t>
            </a:r>
            <a:endParaRPr lang="zh-CN" altLang="en-US" sz="1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244" name="Picture 3" descr="QQ截图2015031320461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950" y="908720"/>
            <a:ext cx="8959564" cy="5112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TextBox 5"/>
          <p:cNvSpPr txBox="1">
            <a:spLocks noChangeArrowheads="1"/>
          </p:cNvSpPr>
          <p:nvPr/>
        </p:nvSpPr>
        <p:spPr bwMode="auto">
          <a:xfrm>
            <a:off x="4355976" y="4097387"/>
            <a:ext cx="20320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★要求单位必须注册</a:t>
            </a:r>
          </a:p>
        </p:txBody>
      </p:sp>
      <p:sp>
        <p:nvSpPr>
          <p:cNvPr id="2" name="圆角矩形 1"/>
          <p:cNvSpPr/>
          <p:nvPr/>
        </p:nvSpPr>
        <p:spPr>
          <a:xfrm>
            <a:off x="539552" y="4077072"/>
            <a:ext cx="3816424" cy="36004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 smtClean="0">
              <a:ln>
                <a:solidFill>
                  <a:srgbClr val="FF0000"/>
                </a:solidFill>
              </a:ln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标题 1"/>
          <p:cNvSpPr>
            <a:spLocks noGrp="1"/>
          </p:cNvSpPr>
          <p:nvPr>
            <p:ph type="title"/>
          </p:nvPr>
        </p:nvSpPr>
        <p:spPr>
          <a:xfrm>
            <a:off x="180429" y="44624"/>
            <a:ext cx="7127875" cy="706437"/>
          </a:xfrm>
        </p:spPr>
        <p:txBody>
          <a:bodyPr/>
          <a:lstStyle/>
          <a:p>
            <a:pPr algn="l" eaLnBrk="1" hangingPunct="1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专业技术人员职称申报子平台</a:t>
            </a:r>
            <a:r>
              <a:rPr lang="en-US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职称申报</a:t>
            </a:r>
          </a:p>
        </p:txBody>
      </p:sp>
      <p:sp>
        <p:nvSpPr>
          <p:cNvPr id="11267" name="TextBox 5"/>
          <p:cNvSpPr txBox="1">
            <a:spLocks noChangeArrowheads="1"/>
          </p:cNvSpPr>
          <p:nvPr/>
        </p:nvSpPr>
        <p:spPr bwMode="auto">
          <a:xfrm>
            <a:off x="7076504" y="6041603"/>
            <a:ext cx="20320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6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★要求特定的浏览器</a:t>
            </a:r>
          </a:p>
        </p:txBody>
      </p:sp>
      <p:pic>
        <p:nvPicPr>
          <p:cNvPr id="11268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1013" y="3624039"/>
            <a:ext cx="8181975" cy="20372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9" name="Picture 8" descr="C:\Users\kyh\AppData\Roaming\Tencent\Users\2527496\QQ\WinTemp\RichOle\AR7%]LA(C3FJVC{(M[ZZO4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350" y="1157957"/>
            <a:ext cx="8089900" cy="214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标题 1"/>
          <p:cNvSpPr txBox="1">
            <a:spLocks/>
          </p:cNvSpPr>
          <p:nvPr/>
        </p:nvSpPr>
        <p:spPr bwMode="auto">
          <a:xfrm>
            <a:off x="3035300" y="6597650"/>
            <a:ext cx="60007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宁夏专业技术人员职称服务平台    功能与使用</a:t>
            </a:r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</a:t>
            </a:r>
            <a:endParaRPr lang="zh-CN" altLang="en-US" sz="1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12700">
          <a:solidFill>
            <a:schemeClr val="tx1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1560</TotalTime>
  <Words>675</Words>
  <Application>Microsoft Office PowerPoint</Application>
  <PresentationFormat>全屏显示(4:3)</PresentationFormat>
  <Paragraphs>89</Paragraphs>
  <Slides>18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19" baseType="lpstr">
      <vt:lpstr>Office 主题​​</vt:lpstr>
      <vt:lpstr>幻灯片 1</vt:lpstr>
      <vt:lpstr>总体功能介绍</vt:lpstr>
      <vt:lpstr>专业技术人员职称申报子平台</vt:lpstr>
      <vt:lpstr>专业技术人员职称申报子平台2017年—申请人注册</vt:lpstr>
      <vt:lpstr>专业技术人员职称申报子平台2017年—申请人登录</vt:lpstr>
      <vt:lpstr>专业技术人员职称申报子平台2017年—密码找回</vt:lpstr>
      <vt:lpstr>专业技术人员职称申报子平台—主页</vt:lpstr>
      <vt:lpstr>专业技术人员职称申报子平台—完善个人基本信息</vt:lpstr>
      <vt:lpstr>专业技术人员职称申报子平台—职称申报</vt:lpstr>
      <vt:lpstr>专业技术人员职称申报子平台2017年—职称申报</vt:lpstr>
      <vt:lpstr>专业技术人员职称申报子平台2017年—新增职称申报</vt:lpstr>
      <vt:lpstr>专业技术人员职称申报子平台2017年—申请书填写</vt:lpstr>
      <vt:lpstr>专业技术人员职称申报子平台2017年—申请书填写</vt:lpstr>
      <vt:lpstr>专业技术人员职称申报子平台2017年—申请书填写</vt:lpstr>
      <vt:lpstr>专业技术人员职称申报子平台2017年—申请书填写</vt:lpstr>
      <vt:lpstr>专业技术人员职称申报子平台2017年—申请书填写</vt:lpstr>
      <vt:lpstr>专业技术人员职称申报子平台2017年—申请书导出及上报</vt:lpstr>
      <vt:lpstr>小      结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宁夏专业技术人员职称服务平台功能及使用方法</dc:title>
  <dc:creator>kyh</dc:creator>
  <cp:lastModifiedBy>汪蓓</cp:lastModifiedBy>
  <cp:revision>344</cp:revision>
  <dcterms:created xsi:type="dcterms:W3CDTF">2015-03-23T01:09:56Z</dcterms:created>
  <dcterms:modified xsi:type="dcterms:W3CDTF">2017-04-19T07:31:34Z</dcterms:modified>
</cp:coreProperties>
</file>