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51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17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008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9281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5895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4282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23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1602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062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047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4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941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562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733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51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63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39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820F523A-7B21-4378-8C6D-F9AE725286B3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548139FA-77E2-49D1-92A0-0A416B319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487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3" r:id="rId15"/>
    <p:sldLayoutId id="2147483834" r:id="rId16"/>
    <p:sldLayoutId id="214748383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FC0705-AE47-4696-8ADF-0FE4C33E73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0043" y="1998921"/>
            <a:ext cx="9144000" cy="2344480"/>
          </a:xfrm>
        </p:spPr>
        <p:txBody>
          <a:bodyPr>
            <a:normAutofit/>
          </a:bodyPr>
          <a:lstStyle/>
          <a:p>
            <a:pPr algn="ctr"/>
            <a:r>
              <a:rPr lang="zh-CN" altLang="en-US" sz="6700" b="1" dirty="0">
                <a:latin typeface="宋体" panose="02010600030101010101" pitchFamily="2" charset="-122"/>
                <a:ea typeface="宋体" panose="02010600030101010101" pitchFamily="2" charset="-122"/>
              </a:rPr>
              <a:t>全校性公共选修课</a:t>
            </a:r>
            <a:br>
              <a:rPr lang="en-US" altLang="zh-CN" sz="67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6700" b="1" dirty="0">
                <a:latin typeface="宋体" panose="02010600030101010101" pitchFamily="2" charset="-122"/>
                <a:ea typeface="宋体" panose="02010600030101010101" pitchFamily="2" charset="-122"/>
              </a:rPr>
              <a:t>教师申报流程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5F33B2F-8499-4E80-9476-1FDE480FFC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32737" y="1320507"/>
            <a:ext cx="3387471" cy="678414"/>
          </a:xfrm>
        </p:spPr>
        <p:txBody>
          <a:bodyPr>
            <a:normAutofit/>
          </a:bodyPr>
          <a:lstStyle/>
          <a:p>
            <a:pPr algn="l"/>
            <a:r>
              <a:rPr lang="zh-CN" altLang="en-US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教学一体化服务平台</a:t>
            </a:r>
            <a:endParaRPr lang="zh-CN" altLang="en-US" sz="24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5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9E3A23-7A19-4307-8326-87ABFF846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891" y="679082"/>
            <a:ext cx="9700822" cy="1189476"/>
          </a:xfrm>
        </p:spPr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1.</a:t>
            </a:r>
            <a:r>
              <a:rPr lang="zh-CN" altLang="zh-CN" sz="2400" b="1" dirty="0">
                <a:solidFill>
                  <a:schemeClr val="bg1"/>
                </a:solidFill>
              </a:rPr>
              <a:t>打开教务管理系统（网</a:t>
            </a:r>
            <a:r>
              <a:rPr lang="en-US" altLang="zh-CN" sz="2400" b="1" dirty="0">
                <a:solidFill>
                  <a:schemeClr val="bg1"/>
                </a:solidFill>
              </a:rPr>
              <a:t>http://jwpt.nxmu.edu.cn/jsxsd/ </a:t>
            </a:r>
            <a:r>
              <a:rPr lang="zh-CN" altLang="zh-CN" sz="2400" b="1" dirty="0">
                <a:solidFill>
                  <a:schemeClr val="bg1"/>
                </a:solidFill>
              </a:rPr>
              <a:t>）</a:t>
            </a:r>
            <a:r>
              <a:rPr lang="zh-CN" altLang="en-US" sz="2400" b="1" dirty="0">
                <a:solidFill>
                  <a:schemeClr val="bg1"/>
                </a:solidFill>
              </a:rPr>
              <a:t>，输入教师一卡通号为用户名（各医院教师请从附件</a:t>
            </a:r>
            <a:r>
              <a:rPr lang="en-US" altLang="zh-CN" sz="2400" b="1" dirty="0">
                <a:solidFill>
                  <a:schemeClr val="bg1"/>
                </a:solidFill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</a:rPr>
              <a:t>中查看个人账号）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DE7A76D-82EF-4B1C-9DB7-B420BF4F45D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232452" y="1868558"/>
            <a:ext cx="9051235" cy="498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560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24D9B4-B635-4FCE-AD77-62E1079F32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295" y="614899"/>
            <a:ext cx="9706679" cy="644057"/>
          </a:xfrm>
        </p:spPr>
        <p:txBody>
          <a:bodyPr>
            <a:no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2.</a:t>
            </a:r>
            <a:r>
              <a:rPr lang="zh-CN" altLang="en-US" sz="2400" b="1" dirty="0">
                <a:solidFill>
                  <a:schemeClr val="bg1"/>
                </a:solidFill>
              </a:rPr>
              <a:t>登陆后，点击“教学服务”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6C4800B-19A2-4A5A-8B9C-96F47F72C4B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215347" y="1594884"/>
            <a:ext cx="7974419" cy="526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736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516746A-6D81-4E78-989E-03A8B5FD0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120" y="561074"/>
            <a:ext cx="6313505" cy="1603375"/>
          </a:xfrm>
        </p:spPr>
        <p:txBody>
          <a:bodyPr/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3.</a:t>
            </a:r>
            <a:r>
              <a:rPr lang="zh-CN" altLang="en-US" sz="2400" b="1" dirty="0">
                <a:solidFill>
                  <a:schemeClr val="bg1"/>
                </a:solidFill>
              </a:rPr>
              <a:t>点击 通选开课申请</a:t>
            </a:r>
            <a:r>
              <a:rPr lang="en-US" altLang="zh-CN" sz="2400" b="1" dirty="0">
                <a:solidFill>
                  <a:schemeClr val="bg1"/>
                </a:solidFill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</a:rPr>
              <a:t>点击 申请</a:t>
            </a:r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E24EF57-11DF-48D7-A992-8D525405A8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212" y="1362762"/>
            <a:ext cx="9759535" cy="5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707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744436-0528-452D-A152-1CA01FC50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530" y="546174"/>
            <a:ext cx="10164957" cy="1821342"/>
          </a:xfrm>
        </p:spPr>
        <p:txBody>
          <a:bodyPr/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4.</a:t>
            </a:r>
            <a:r>
              <a:rPr lang="zh-CN" altLang="en-US" sz="2400" b="1" dirty="0">
                <a:solidFill>
                  <a:schemeClr val="bg1"/>
                </a:solidFill>
              </a:rPr>
              <a:t>按照图示要求，填写</a:t>
            </a:r>
            <a:r>
              <a:rPr lang="zh-CN" altLang="en-US" sz="24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每一项</a:t>
            </a:r>
            <a:r>
              <a:rPr lang="zh-CN" altLang="en-US" sz="2400" b="1" dirty="0">
                <a:solidFill>
                  <a:schemeClr val="bg1"/>
                </a:solidFill>
              </a:rPr>
              <a:t>内容。如对上课年级和上课专业有要求，请在后面一一限定。全部设置完毕，点击“保存并送审”。</a:t>
            </a:r>
          </a:p>
          <a:p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DFCACDA-02D7-4A0F-B5BC-801D364CB140}"/>
              </a:ext>
            </a:extLst>
          </p:cNvPr>
          <p:cNvGrpSpPr/>
          <p:nvPr/>
        </p:nvGrpSpPr>
        <p:grpSpPr>
          <a:xfrm>
            <a:off x="890889" y="1371783"/>
            <a:ext cx="10006184" cy="5325547"/>
            <a:chOff x="1092908" y="1366398"/>
            <a:chExt cx="10006184" cy="5325547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DF088E4-E5FD-464E-9FE6-FA11B06A7F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92" b="27597"/>
            <a:stretch/>
          </p:blipFill>
          <p:spPr>
            <a:xfrm>
              <a:off x="1092908" y="1366398"/>
              <a:ext cx="10006184" cy="5325547"/>
            </a:xfrm>
            <a:prstGeom prst="rect">
              <a:avLst/>
            </a:prstGeom>
          </p:spPr>
        </p:pic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3CDED03-B9F5-4A48-82C8-E1C5CEC29897}"/>
                </a:ext>
              </a:extLst>
            </p:cNvPr>
            <p:cNvSpPr txBox="1"/>
            <p:nvPr/>
          </p:nvSpPr>
          <p:spPr>
            <a:xfrm>
              <a:off x="8059479" y="3721395"/>
              <a:ext cx="11164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FF0000"/>
                  </a:solidFill>
                </a:rPr>
                <a:t>校内选修课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1DE41DD-BF29-47B8-B55B-713D37FBEF49}"/>
                </a:ext>
              </a:extLst>
            </p:cNvPr>
            <p:cNvSpPr txBox="1"/>
            <p:nvPr/>
          </p:nvSpPr>
          <p:spPr>
            <a:xfrm>
              <a:off x="1092908" y="4375842"/>
              <a:ext cx="278692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</a:rPr>
                <a:t>请填写学时分配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51CFB44-5FC1-4664-9676-37A57BA1C740}"/>
                </a:ext>
              </a:extLst>
            </p:cNvPr>
            <p:cNvSpPr txBox="1"/>
            <p:nvPr/>
          </p:nvSpPr>
          <p:spPr>
            <a:xfrm>
              <a:off x="3009014" y="1765004"/>
              <a:ext cx="16267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FF0000"/>
                  </a:solidFill>
                </a:rPr>
                <a:t>若为新开课，请点击“新增”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AE12AD1-187D-4D2B-864E-DADFA54F9A72}"/>
                </a:ext>
              </a:extLst>
            </p:cNvPr>
            <p:cNvSpPr txBox="1"/>
            <p:nvPr/>
          </p:nvSpPr>
          <p:spPr>
            <a:xfrm>
              <a:off x="3816202" y="3476847"/>
              <a:ext cx="6326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F0000"/>
                  </a:solidFill>
                </a:rPr>
                <a:t>全年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5208DE3-3516-4FDF-8A9C-AF2A2F6761ED}"/>
                </a:ext>
              </a:extLst>
            </p:cNvPr>
            <p:cNvSpPr txBox="1"/>
            <p:nvPr/>
          </p:nvSpPr>
          <p:spPr>
            <a:xfrm>
              <a:off x="8059479" y="3476847"/>
              <a:ext cx="16799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FF0000"/>
                  </a:solidFill>
                </a:rPr>
                <a:t>请输入手机号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1305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7A2DD47-F9F3-4C87-9AF3-7E84A941C5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8681" y="1483411"/>
            <a:ext cx="7468813" cy="5452234"/>
          </a:xfrm>
          <a:prstGeom prst="rect">
            <a:avLst/>
          </a:prstGeom>
        </p:spPr>
      </p:pic>
      <p:sp>
        <p:nvSpPr>
          <p:cNvPr id="5" name="内容占位符 2">
            <a:extLst>
              <a:ext uri="{FF2B5EF4-FFF2-40B4-BE49-F238E27FC236}">
                <a16:creationId xmlns:a16="http://schemas.microsoft.com/office/drawing/2014/main" id="{9AC54AEB-48BF-4D44-B568-3F79956F1B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530" y="546174"/>
            <a:ext cx="10164957" cy="1821342"/>
          </a:xfrm>
        </p:spPr>
        <p:txBody>
          <a:bodyPr/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4.</a:t>
            </a:r>
            <a:r>
              <a:rPr lang="zh-CN" altLang="en-US" sz="2400" b="1" dirty="0">
                <a:solidFill>
                  <a:schemeClr val="bg1"/>
                </a:solidFill>
              </a:rPr>
              <a:t>按照图示要求，填写</a:t>
            </a:r>
            <a:r>
              <a:rPr lang="zh-CN" altLang="en-US" sz="24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每一项</a:t>
            </a:r>
            <a:r>
              <a:rPr lang="zh-CN" altLang="en-US" sz="2400" b="1" dirty="0">
                <a:solidFill>
                  <a:schemeClr val="bg1"/>
                </a:solidFill>
              </a:rPr>
              <a:t>内容。如对上课年级和上课专业有要求，请在后面一一限定。全部设置完毕，点击“保存并送审”。</a:t>
            </a:r>
          </a:p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6704C2-9B96-4D1E-9FF4-8E14CA7896EF}"/>
              </a:ext>
            </a:extLst>
          </p:cNvPr>
          <p:cNvSpPr txBox="1"/>
          <p:nvPr/>
        </p:nvSpPr>
        <p:spPr>
          <a:xfrm>
            <a:off x="1029354" y="1909075"/>
            <a:ext cx="57415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注：申报时间截止至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</a:rPr>
              <a:t>日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50422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会议室">
  <a:themeElements>
    <a:clrScheme name="离子会议室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离子会议室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会议室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478</TotalTime>
  <Words>165</Words>
  <Application>Microsoft Office PowerPoint</Application>
  <PresentationFormat>宽屏</PresentationFormat>
  <Paragraphs>13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华文琥珀</vt:lpstr>
      <vt:lpstr>宋体</vt:lpstr>
      <vt:lpstr>Arial</vt:lpstr>
      <vt:lpstr>Century Gothic</vt:lpstr>
      <vt:lpstr>Wingdings 3</vt:lpstr>
      <vt:lpstr>离子会议室</vt:lpstr>
      <vt:lpstr>全校性公共选修课 教师申报流程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QHQ</dc:creator>
  <cp:lastModifiedBy>QHQ</cp:lastModifiedBy>
  <cp:revision>15</cp:revision>
  <dcterms:created xsi:type="dcterms:W3CDTF">2018-01-08T01:51:45Z</dcterms:created>
  <dcterms:modified xsi:type="dcterms:W3CDTF">2018-01-26T01:26:20Z</dcterms:modified>
</cp:coreProperties>
</file>